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9.svg" ContentType="image/svg+xml"/>
  <Override PartName="/ppt/media/image23.svg" ContentType="image/svg+xml"/>
  <Override PartName="/ppt/media/image25.svg" ContentType="image/svg+xml"/>
  <Override PartName="/ppt/media/image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notesMasterIdLst>
    <p:notesMasterId r:id="rId19"/>
  </p:notesMasterIdLst>
  <p:sldIdLst>
    <p:sldId id="309" r:id="rId4"/>
    <p:sldId id="310" r:id="rId5"/>
    <p:sldId id="274" r:id="rId6"/>
    <p:sldId id="311" r:id="rId7"/>
    <p:sldId id="313" r:id="rId8"/>
    <p:sldId id="331" r:id="rId9"/>
    <p:sldId id="332" r:id="rId10"/>
    <p:sldId id="333" r:id="rId11"/>
    <p:sldId id="346" r:id="rId12"/>
    <p:sldId id="349" r:id="rId13"/>
    <p:sldId id="312" r:id="rId14"/>
    <p:sldId id="345" r:id="rId15"/>
    <p:sldId id="318" r:id="rId16"/>
    <p:sldId id="348" r:id="rId17"/>
    <p:sldId id="320" r:id="rId18"/>
    <p:sldId id="322" r:id="rId20"/>
    <p:sldId id="328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9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8" userDrawn="1">
          <p15:clr>
            <a:srgbClr val="A4A3A4"/>
          </p15:clr>
        </p15:guide>
        <p15:guide id="6" orient="horz" pos="39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93F"/>
    <a:srgbClr val="8B7567"/>
    <a:srgbClr val="F5F3F1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64" y="58"/>
      </p:cViewPr>
      <p:guideLst>
        <p:guide orient="horz" pos="2070"/>
        <p:guide pos="3840"/>
        <p:guide pos="329"/>
        <p:guide pos="7355"/>
        <p:guide orient="horz" pos="348"/>
        <p:guide orient="horz" pos="39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13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image" Target="../media/image18.png"/><Relationship Id="rId7" Type="http://schemas.openxmlformats.org/officeDocument/2006/relationships/image" Target="../media/image25.svg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.xml"/><Relationship Id="rId2" Type="http://schemas.openxmlformats.org/officeDocument/2006/relationships/image" Target="../media/image2.png"/><Relationship Id="rId1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tags" Target="../tags/tag1.xml"/><Relationship Id="rId2" Type="http://schemas.microsoft.com/office/2007/relationships/hdphoto" Target="../media/image7.wdp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1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5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33705" y="2520950"/>
            <a:ext cx="66268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FP16 &amp; INT8 convolution</a:t>
            </a:r>
            <a:endParaRPr lang="en-US" sz="4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36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in openCV DNN</a:t>
            </a:r>
            <a:endParaRPr lang="en-US" altLang="zh-CN" sz="36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3388" y="3943370"/>
            <a:ext cx="387086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曹始文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12113024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宋天佑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12112519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张金龙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12112528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C++23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标准中也添加了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数据类型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72845" y="2607310"/>
            <a:ext cx="5344795" cy="36817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0445" y="2729688"/>
            <a:ext cx="6185510" cy="1828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034545" y="380735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spc="60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WORDS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00353" y="3013502"/>
            <a:ext cx="45912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目标</a:t>
            </a:r>
            <a:r>
              <a:rPr lang="en-US" altLang="zh-CN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&amp; </a:t>
            </a:r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计划</a:t>
            </a:r>
            <a:endParaRPr lang="zh-CN" altLang="en-US" sz="4800" dirty="0"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>
            <a:off x="0" y="2826740"/>
            <a:ext cx="9162489" cy="3817819"/>
          </a:xfrm>
          <a:custGeom>
            <a:avLst/>
            <a:gdLst>
              <a:gd name="connsiteX0" fmla="*/ 8519461 w 9162489"/>
              <a:gd name="connsiteY0" fmla="*/ 719 h 3817819"/>
              <a:gd name="connsiteX1" fmla="*/ 9162489 w 9162489"/>
              <a:gd name="connsiteY1" fmla="*/ 17986 h 3817819"/>
              <a:gd name="connsiteX2" fmla="*/ 4796332 w 9162489"/>
              <a:gd name="connsiteY2" fmla="*/ 265162 h 3817819"/>
              <a:gd name="connsiteX3" fmla="*/ 5579753 w 9162489"/>
              <a:gd name="connsiteY3" fmla="*/ 385248 h 3817819"/>
              <a:gd name="connsiteX4" fmla="*/ 8988394 w 9162489"/>
              <a:gd name="connsiteY4" fmla="*/ 592396 h 3817819"/>
              <a:gd name="connsiteX5" fmla="*/ 8500656 w 9162489"/>
              <a:gd name="connsiteY5" fmla="*/ 839572 h 3817819"/>
              <a:gd name="connsiteX6" fmla="*/ 3599784 w 9162489"/>
              <a:gd name="connsiteY6" fmla="*/ 1159801 h 3817819"/>
              <a:gd name="connsiteX7" fmla="*/ 7026387 w 9162489"/>
              <a:gd name="connsiteY7" fmla="*/ 1199830 h 3817819"/>
              <a:gd name="connsiteX8" fmla="*/ 6676819 w 9162489"/>
              <a:gd name="connsiteY8" fmla="*/ 1640144 h 3817819"/>
              <a:gd name="connsiteX9" fmla="*/ 0 w 9162489"/>
              <a:gd name="connsiteY9" fmla="*/ 3817819 h 3817819"/>
              <a:gd name="connsiteX10" fmla="*/ 0 w 9162489"/>
              <a:gd name="connsiteY10" fmla="*/ 2834850 h 3817819"/>
              <a:gd name="connsiteX11" fmla="*/ 6169736 w 9162489"/>
              <a:gd name="connsiteY11" fmla="*/ 1452010 h 3817819"/>
              <a:gd name="connsiteX12" fmla="*/ 3019472 w 9162489"/>
              <a:gd name="connsiteY12" fmla="*/ 1411981 h 3817819"/>
              <a:gd name="connsiteX13" fmla="*/ 3783550 w 9162489"/>
              <a:gd name="connsiteY13" fmla="*/ 904619 h 3817819"/>
              <a:gd name="connsiteX14" fmla="*/ 8665079 w 9162489"/>
              <a:gd name="connsiteY14" fmla="*/ 637428 h 3817819"/>
              <a:gd name="connsiteX15" fmla="*/ 5413950 w 9162489"/>
              <a:gd name="connsiteY15" fmla="*/ 504333 h 3817819"/>
              <a:gd name="connsiteX16" fmla="*/ 4906867 w 9162489"/>
              <a:gd name="connsiteY16" fmla="*/ 151080 h 3817819"/>
              <a:gd name="connsiteX17" fmla="*/ 8519461 w 9162489"/>
              <a:gd name="connsiteY17" fmla="*/ 719 h 381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62489" h="3817819">
                <a:moveTo>
                  <a:pt x="8519461" y="719"/>
                </a:moveTo>
                <a:cubicBezTo>
                  <a:pt x="8745390" y="2553"/>
                  <a:pt x="8962143" y="7979"/>
                  <a:pt x="9162489" y="17986"/>
                </a:cubicBezTo>
                <a:cubicBezTo>
                  <a:pt x="9162489" y="17986"/>
                  <a:pt x="6215333" y="45004"/>
                  <a:pt x="4796332" y="265162"/>
                </a:cubicBezTo>
                <a:cubicBezTo>
                  <a:pt x="4796332" y="265162"/>
                  <a:pt x="4575260" y="345219"/>
                  <a:pt x="5579753" y="385248"/>
                </a:cubicBezTo>
                <a:cubicBezTo>
                  <a:pt x="5579753" y="385248"/>
                  <a:pt x="8988394" y="345219"/>
                  <a:pt x="8988394" y="592396"/>
                </a:cubicBezTo>
                <a:cubicBezTo>
                  <a:pt x="8988394" y="592396"/>
                  <a:pt x="9199794" y="779529"/>
                  <a:pt x="8500656" y="839572"/>
                </a:cubicBezTo>
                <a:lnTo>
                  <a:pt x="3599784" y="1159801"/>
                </a:lnTo>
                <a:cubicBezTo>
                  <a:pt x="3599784" y="1159801"/>
                  <a:pt x="6850913" y="1066735"/>
                  <a:pt x="7026387" y="1199830"/>
                </a:cubicBezTo>
                <a:cubicBezTo>
                  <a:pt x="7026387" y="1199830"/>
                  <a:pt x="7505836" y="1372954"/>
                  <a:pt x="6676819" y="1640144"/>
                </a:cubicBezTo>
                <a:lnTo>
                  <a:pt x="0" y="3817819"/>
                </a:lnTo>
                <a:lnTo>
                  <a:pt x="0" y="2834850"/>
                </a:lnTo>
                <a:lnTo>
                  <a:pt x="6169736" y="1452010"/>
                </a:lnTo>
                <a:lnTo>
                  <a:pt x="3019472" y="1411981"/>
                </a:lnTo>
                <a:cubicBezTo>
                  <a:pt x="3019472" y="1411981"/>
                  <a:pt x="2042614" y="1051724"/>
                  <a:pt x="3783550" y="904619"/>
                </a:cubicBezTo>
                <a:cubicBezTo>
                  <a:pt x="3783550" y="904619"/>
                  <a:pt x="8435716" y="751509"/>
                  <a:pt x="8665079" y="637428"/>
                </a:cubicBezTo>
                <a:cubicBezTo>
                  <a:pt x="8665079" y="637428"/>
                  <a:pt x="8305837" y="497328"/>
                  <a:pt x="5413950" y="504333"/>
                </a:cubicBezTo>
                <a:cubicBezTo>
                  <a:pt x="5413950" y="504333"/>
                  <a:pt x="3442270" y="411266"/>
                  <a:pt x="4906867" y="151080"/>
                </a:cubicBezTo>
                <a:cubicBezTo>
                  <a:pt x="4906867" y="151080"/>
                  <a:pt x="6937959" y="-12114"/>
                  <a:pt x="8519461" y="719"/>
                </a:cubicBezTo>
                <a:close/>
              </a:path>
            </a:pathLst>
          </a:cu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目标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6255" y="1830070"/>
            <a:ext cx="8646795" cy="1906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将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&lt;arm.h&gt;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中的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数据类型应用到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OpenCV DNN 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中，使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DNN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能够支持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数据类型的计算</a:t>
            </a:r>
            <a:endParaRPr lang="zh-CN" altLang="en-US" sz="240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40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iṣḷiḋè"/>
          <p:cNvSpPr/>
          <p:nvPr/>
        </p:nvSpPr>
        <p:spPr>
          <a:xfrm>
            <a:off x="7038466" y="4544061"/>
            <a:ext cx="1393718" cy="1393712"/>
          </a:xfrm>
          <a:prstGeom prst="ellipse">
            <a:avLst/>
          </a:prstGeom>
          <a:blipFill dpi="0" rotWithShape="1">
            <a:blip r:embed="rId2"/>
            <a:srcRect/>
            <a:tile tx="0" ty="0" sx="25000" sy="25000" flip="none" algn="ctr"/>
          </a:blipFill>
          <a:ln w="28575">
            <a:solidFill>
              <a:srgbClr val="8B7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任意多边形: 形状 48"/>
          <p:cNvSpPr/>
          <p:nvPr/>
        </p:nvSpPr>
        <p:spPr>
          <a:xfrm>
            <a:off x="518160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3172832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/>
        </p:nvSpPr>
        <p:spPr>
          <a:xfrm>
            <a:off x="6704323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: 形状 51"/>
          <p:cNvSpPr/>
          <p:nvPr/>
        </p:nvSpPr>
        <p:spPr>
          <a:xfrm>
            <a:off x="9802893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形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338" y="2474080"/>
            <a:ext cx="2631076" cy="1117348"/>
          </a:xfrm>
          <a:prstGeom prst="rect">
            <a:avLst/>
          </a:prstGeom>
        </p:spPr>
      </p:pic>
      <p:pic>
        <p:nvPicPr>
          <p:cNvPr id="45" name="图形 4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70705" y="2474608"/>
            <a:ext cx="3248630" cy="1116820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515938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38194" y="6109098"/>
            <a:ext cx="12268388" cy="0"/>
          </a:xfrm>
          <a:prstGeom prst="line">
            <a:avLst/>
          </a:prstGeom>
          <a:ln w="127000" cap="rnd">
            <a:solidFill>
              <a:srgbClr val="8B7567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îṡ1îḓè"/>
          <p:cNvSpPr/>
          <p:nvPr/>
        </p:nvSpPr>
        <p:spPr>
          <a:xfrm>
            <a:off x="515938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2017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iṣḷïďe"/>
          <p:cNvSpPr/>
          <p:nvPr/>
        </p:nvSpPr>
        <p:spPr>
          <a:xfrm>
            <a:off x="3235884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iṣḷiḋè"/>
          <p:cNvSpPr/>
          <p:nvPr/>
        </p:nvSpPr>
        <p:spPr>
          <a:xfrm>
            <a:off x="6741905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íslïde"/>
          <p:cNvSpPr/>
          <p:nvPr/>
        </p:nvSpPr>
        <p:spPr>
          <a:xfrm>
            <a:off x="9911571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15938" y="1180766"/>
            <a:ext cx="412290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计划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243599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51433" y="3722254"/>
            <a:ext cx="17377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401432" y="3722254"/>
            <a:ext cx="26945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56" name="图形 55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3794" y="2474080"/>
            <a:ext cx="3126126" cy="1118657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6843011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968553" y="4425589"/>
            <a:ext cx="1123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8B7567"/>
                </a:solidFill>
                <a:latin typeface="Akrobat Black" panose="00000A00000000000000" pitchFamily="50" charset="0"/>
              </a:rPr>
              <a:t>66</a:t>
            </a:r>
            <a:r>
              <a:rPr lang="en-US" altLang="zh-CN" dirty="0">
                <a:solidFill>
                  <a:srgbClr val="8B7567"/>
                </a:solidFill>
                <a:latin typeface="Akrobat Black" panose="00000A00000000000000" pitchFamily="50" charset="0"/>
              </a:rPr>
              <a:t>.2%</a:t>
            </a:r>
            <a:endParaRPr lang="zh-CN" altLang="en-US" dirty="0">
              <a:solidFill>
                <a:srgbClr val="8B7567"/>
              </a:solidFill>
              <a:latin typeface="Akrobat Black" panose="00000A00000000000000" pitchFamily="50" charset="0"/>
            </a:endParaRPr>
          </a:p>
        </p:txBody>
      </p:sp>
      <p:sp>
        <p:nvSpPr>
          <p:cNvPr id="59" name="IconShape1"/>
          <p:cNvSpPr/>
          <p:nvPr/>
        </p:nvSpPr>
        <p:spPr bwMode="auto">
          <a:xfrm flipH="1">
            <a:off x="3552400" y="4575056"/>
            <a:ext cx="342566" cy="255064"/>
          </a:xfrm>
          <a:custGeom>
            <a:avLst/>
            <a:gdLst>
              <a:gd name="connsiteX0" fmla="*/ 467768 w 604181"/>
              <a:gd name="connsiteY0" fmla="*/ 117209 h 449855"/>
              <a:gd name="connsiteX1" fmla="*/ 533019 w 604181"/>
              <a:gd name="connsiteY1" fmla="*/ 145391 h 449855"/>
              <a:gd name="connsiteX2" fmla="*/ 547131 w 604181"/>
              <a:gd name="connsiteY2" fmla="*/ 212354 h 449855"/>
              <a:gd name="connsiteX3" fmla="*/ 499248 w 604181"/>
              <a:gd name="connsiteY3" fmla="*/ 299791 h 449855"/>
              <a:gd name="connsiteX4" fmla="*/ 499971 w 604181"/>
              <a:gd name="connsiteY4" fmla="*/ 306174 h 449855"/>
              <a:gd name="connsiteX5" fmla="*/ 510706 w 604181"/>
              <a:gd name="connsiteY5" fmla="*/ 307619 h 449855"/>
              <a:gd name="connsiteX6" fmla="*/ 590431 w 604181"/>
              <a:gd name="connsiteY6" fmla="*/ 345677 h 449855"/>
              <a:gd name="connsiteX7" fmla="*/ 604060 w 604181"/>
              <a:gd name="connsiteY7" fmla="*/ 430585 h 449855"/>
              <a:gd name="connsiteX8" fmla="*/ 604181 w 604181"/>
              <a:gd name="connsiteY8" fmla="*/ 436607 h 449855"/>
              <a:gd name="connsiteX9" fmla="*/ 600442 w 604181"/>
              <a:gd name="connsiteY9" fmla="*/ 446001 h 449855"/>
              <a:gd name="connsiteX10" fmla="*/ 591034 w 604181"/>
              <a:gd name="connsiteY10" fmla="*/ 449855 h 449855"/>
              <a:gd name="connsiteX11" fmla="*/ 344381 w 604181"/>
              <a:gd name="connsiteY11" fmla="*/ 449855 h 449855"/>
              <a:gd name="connsiteX12" fmla="*/ 335094 w 604181"/>
              <a:gd name="connsiteY12" fmla="*/ 446001 h 449855"/>
              <a:gd name="connsiteX13" fmla="*/ 331355 w 604181"/>
              <a:gd name="connsiteY13" fmla="*/ 436607 h 449855"/>
              <a:gd name="connsiteX14" fmla="*/ 331475 w 604181"/>
              <a:gd name="connsiteY14" fmla="*/ 430585 h 449855"/>
              <a:gd name="connsiteX15" fmla="*/ 345104 w 604181"/>
              <a:gd name="connsiteY15" fmla="*/ 345677 h 449855"/>
              <a:gd name="connsiteX16" fmla="*/ 424830 w 604181"/>
              <a:gd name="connsiteY16" fmla="*/ 307619 h 449855"/>
              <a:gd name="connsiteX17" fmla="*/ 435564 w 604181"/>
              <a:gd name="connsiteY17" fmla="*/ 306174 h 449855"/>
              <a:gd name="connsiteX18" fmla="*/ 436167 w 604181"/>
              <a:gd name="connsiteY18" fmla="*/ 299791 h 449855"/>
              <a:gd name="connsiteX19" fmla="*/ 388405 w 604181"/>
              <a:gd name="connsiteY19" fmla="*/ 212354 h 449855"/>
              <a:gd name="connsiteX20" fmla="*/ 402516 w 604181"/>
              <a:gd name="connsiteY20" fmla="*/ 145391 h 449855"/>
              <a:gd name="connsiteX21" fmla="*/ 467768 w 604181"/>
              <a:gd name="connsiteY21" fmla="*/ 117209 h 449855"/>
              <a:gd name="connsiteX22" fmla="*/ 39926 w 604181"/>
              <a:gd name="connsiteY22" fmla="*/ 0 h 449855"/>
              <a:gd name="connsiteX23" fmla="*/ 427852 w 604181"/>
              <a:gd name="connsiteY23" fmla="*/ 0 h 449855"/>
              <a:gd name="connsiteX24" fmla="*/ 467778 w 604181"/>
              <a:gd name="connsiteY24" fmla="*/ 39865 h 449855"/>
              <a:gd name="connsiteX25" fmla="*/ 467778 w 604181"/>
              <a:gd name="connsiteY25" fmla="*/ 94905 h 449855"/>
              <a:gd name="connsiteX26" fmla="*/ 421459 w 604181"/>
              <a:gd name="connsiteY26" fmla="*/ 103336 h 449855"/>
              <a:gd name="connsiteX27" fmla="*/ 421459 w 604181"/>
              <a:gd name="connsiteY27" fmla="*/ 46128 h 449855"/>
              <a:gd name="connsiteX28" fmla="*/ 46319 w 604181"/>
              <a:gd name="connsiteY28" fmla="*/ 46128 h 449855"/>
              <a:gd name="connsiteX29" fmla="*/ 46319 w 604181"/>
              <a:gd name="connsiteY29" fmla="*/ 272550 h 449855"/>
              <a:gd name="connsiteX30" fmla="*/ 372727 w 604181"/>
              <a:gd name="connsiteY30" fmla="*/ 272550 h 449855"/>
              <a:gd name="connsiteX31" fmla="*/ 384668 w 604181"/>
              <a:gd name="connsiteY31" fmla="*/ 293747 h 449855"/>
              <a:gd name="connsiteX32" fmla="*/ 336781 w 604181"/>
              <a:gd name="connsiteY32" fmla="*/ 318799 h 449855"/>
              <a:gd name="connsiteX33" fmla="*/ 272247 w 604181"/>
              <a:gd name="connsiteY33" fmla="*/ 318799 h 449855"/>
              <a:gd name="connsiteX34" fmla="*/ 272247 w 604181"/>
              <a:gd name="connsiteY34" fmla="*/ 354809 h 449855"/>
              <a:gd name="connsiteX35" fmla="*/ 303730 w 604181"/>
              <a:gd name="connsiteY35" fmla="*/ 354809 h 449855"/>
              <a:gd name="connsiteX36" fmla="*/ 312536 w 604181"/>
              <a:gd name="connsiteY36" fmla="*/ 356375 h 449855"/>
              <a:gd name="connsiteX37" fmla="*/ 305057 w 604181"/>
              <a:gd name="connsiteY37" fmla="*/ 408525 h 449855"/>
              <a:gd name="connsiteX38" fmla="*/ 303730 w 604181"/>
              <a:gd name="connsiteY38" fmla="*/ 408645 h 449855"/>
              <a:gd name="connsiteX39" fmla="*/ 164048 w 604181"/>
              <a:gd name="connsiteY39" fmla="*/ 408645 h 449855"/>
              <a:gd name="connsiteX40" fmla="*/ 137149 w 604181"/>
              <a:gd name="connsiteY40" fmla="*/ 381667 h 449855"/>
              <a:gd name="connsiteX41" fmla="*/ 164048 w 604181"/>
              <a:gd name="connsiteY41" fmla="*/ 354809 h 449855"/>
              <a:gd name="connsiteX42" fmla="*/ 195531 w 604181"/>
              <a:gd name="connsiteY42" fmla="*/ 354809 h 449855"/>
              <a:gd name="connsiteX43" fmla="*/ 195531 w 604181"/>
              <a:gd name="connsiteY43" fmla="*/ 318799 h 449855"/>
              <a:gd name="connsiteX44" fmla="*/ 39926 w 604181"/>
              <a:gd name="connsiteY44" fmla="*/ 318799 h 449855"/>
              <a:gd name="connsiteX45" fmla="*/ 0 w 604181"/>
              <a:gd name="connsiteY45" fmla="*/ 278934 h 449855"/>
              <a:gd name="connsiteX46" fmla="*/ 0 w 604181"/>
              <a:gd name="connsiteY46" fmla="*/ 39865 h 449855"/>
              <a:gd name="connsiteX47" fmla="*/ 39926 w 604181"/>
              <a:gd name="connsiteY47" fmla="*/ 0 h 44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4181" h="449855">
                <a:moveTo>
                  <a:pt x="467768" y="117209"/>
                </a:moveTo>
                <a:cubicBezTo>
                  <a:pt x="494061" y="117209"/>
                  <a:pt x="520837" y="126844"/>
                  <a:pt x="533019" y="145391"/>
                </a:cubicBezTo>
                <a:cubicBezTo>
                  <a:pt x="542789" y="160446"/>
                  <a:pt x="547131" y="181040"/>
                  <a:pt x="547131" y="212354"/>
                </a:cubicBezTo>
                <a:cubicBezTo>
                  <a:pt x="547131" y="250171"/>
                  <a:pt x="527954" y="284977"/>
                  <a:pt x="499248" y="299791"/>
                </a:cubicBezTo>
                <a:cubicBezTo>
                  <a:pt x="496353" y="301236"/>
                  <a:pt x="497559" y="306054"/>
                  <a:pt x="499971" y="306174"/>
                </a:cubicBezTo>
                <a:cubicBezTo>
                  <a:pt x="506605" y="306897"/>
                  <a:pt x="510224" y="307499"/>
                  <a:pt x="510706" y="307619"/>
                </a:cubicBezTo>
                <a:cubicBezTo>
                  <a:pt x="549423" y="314605"/>
                  <a:pt x="576319" y="323397"/>
                  <a:pt x="590431" y="345677"/>
                </a:cubicBezTo>
                <a:cubicBezTo>
                  <a:pt x="602734" y="365068"/>
                  <a:pt x="603216" y="391082"/>
                  <a:pt x="604060" y="430585"/>
                </a:cubicBezTo>
                <a:lnTo>
                  <a:pt x="604181" y="436607"/>
                </a:lnTo>
                <a:cubicBezTo>
                  <a:pt x="604181" y="440100"/>
                  <a:pt x="602854" y="443472"/>
                  <a:pt x="600442" y="446001"/>
                </a:cubicBezTo>
                <a:cubicBezTo>
                  <a:pt x="597909" y="448410"/>
                  <a:pt x="594653" y="449855"/>
                  <a:pt x="591034" y="449855"/>
                </a:cubicBezTo>
                <a:lnTo>
                  <a:pt x="344381" y="449855"/>
                </a:lnTo>
                <a:cubicBezTo>
                  <a:pt x="340883" y="449855"/>
                  <a:pt x="337506" y="448410"/>
                  <a:pt x="335094" y="446001"/>
                </a:cubicBezTo>
                <a:cubicBezTo>
                  <a:pt x="332681" y="443472"/>
                  <a:pt x="331234" y="440100"/>
                  <a:pt x="331355" y="436607"/>
                </a:cubicBezTo>
                <a:lnTo>
                  <a:pt x="331475" y="430585"/>
                </a:lnTo>
                <a:cubicBezTo>
                  <a:pt x="332199" y="391082"/>
                  <a:pt x="332681" y="365068"/>
                  <a:pt x="345104" y="345677"/>
                </a:cubicBezTo>
                <a:cubicBezTo>
                  <a:pt x="359216" y="323397"/>
                  <a:pt x="385992" y="314605"/>
                  <a:pt x="424830" y="307619"/>
                </a:cubicBezTo>
                <a:cubicBezTo>
                  <a:pt x="425312" y="307499"/>
                  <a:pt x="428930" y="306897"/>
                  <a:pt x="435564" y="306174"/>
                </a:cubicBezTo>
                <a:cubicBezTo>
                  <a:pt x="437976" y="306054"/>
                  <a:pt x="439183" y="301236"/>
                  <a:pt x="436167" y="299791"/>
                </a:cubicBezTo>
                <a:cubicBezTo>
                  <a:pt x="407461" y="284977"/>
                  <a:pt x="388405" y="250171"/>
                  <a:pt x="388405" y="212354"/>
                </a:cubicBezTo>
                <a:cubicBezTo>
                  <a:pt x="388405" y="181040"/>
                  <a:pt x="392747" y="160446"/>
                  <a:pt x="402516" y="145391"/>
                </a:cubicBezTo>
                <a:cubicBezTo>
                  <a:pt x="414698" y="126844"/>
                  <a:pt x="441474" y="117209"/>
                  <a:pt x="467768" y="117209"/>
                </a:cubicBezTo>
                <a:close/>
                <a:moveTo>
                  <a:pt x="39926" y="0"/>
                </a:moveTo>
                <a:lnTo>
                  <a:pt x="427852" y="0"/>
                </a:lnTo>
                <a:cubicBezTo>
                  <a:pt x="449926" y="0"/>
                  <a:pt x="467778" y="17825"/>
                  <a:pt x="467778" y="39865"/>
                </a:cubicBezTo>
                <a:lnTo>
                  <a:pt x="467778" y="94905"/>
                </a:lnTo>
                <a:cubicBezTo>
                  <a:pt x="451132" y="94905"/>
                  <a:pt x="435330" y="97916"/>
                  <a:pt x="421459" y="103336"/>
                </a:cubicBezTo>
                <a:lnTo>
                  <a:pt x="421459" y="46128"/>
                </a:lnTo>
                <a:lnTo>
                  <a:pt x="46319" y="46128"/>
                </a:lnTo>
                <a:lnTo>
                  <a:pt x="46319" y="272550"/>
                </a:lnTo>
                <a:lnTo>
                  <a:pt x="372727" y="272550"/>
                </a:lnTo>
                <a:cubicBezTo>
                  <a:pt x="376104" y="280018"/>
                  <a:pt x="380085" y="287244"/>
                  <a:pt x="384668" y="293747"/>
                </a:cubicBezTo>
                <a:cubicBezTo>
                  <a:pt x="367057" y="298926"/>
                  <a:pt x="350291" y="306514"/>
                  <a:pt x="336781" y="318799"/>
                </a:cubicBezTo>
                <a:lnTo>
                  <a:pt x="272247" y="318799"/>
                </a:lnTo>
                <a:lnTo>
                  <a:pt x="272247" y="354809"/>
                </a:lnTo>
                <a:lnTo>
                  <a:pt x="303730" y="354809"/>
                </a:lnTo>
                <a:cubicBezTo>
                  <a:pt x="306746" y="354809"/>
                  <a:pt x="309761" y="355412"/>
                  <a:pt x="312536" y="356375"/>
                </a:cubicBezTo>
                <a:cubicBezTo>
                  <a:pt x="307590" y="371550"/>
                  <a:pt x="305781" y="388652"/>
                  <a:pt x="305057" y="408525"/>
                </a:cubicBezTo>
                <a:cubicBezTo>
                  <a:pt x="304574" y="408525"/>
                  <a:pt x="304092" y="408645"/>
                  <a:pt x="303730" y="408645"/>
                </a:cubicBezTo>
                <a:lnTo>
                  <a:pt x="164048" y="408645"/>
                </a:lnTo>
                <a:cubicBezTo>
                  <a:pt x="149211" y="408645"/>
                  <a:pt x="137149" y="396601"/>
                  <a:pt x="137149" y="381667"/>
                </a:cubicBezTo>
                <a:cubicBezTo>
                  <a:pt x="137149" y="366853"/>
                  <a:pt x="149211" y="354809"/>
                  <a:pt x="164048" y="354809"/>
                </a:cubicBezTo>
                <a:lnTo>
                  <a:pt x="195531" y="354809"/>
                </a:lnTo>
                <a:lnTo>
                  <a:pt x="195531" y="318799"/>
                </a:lnTo>
                <a:lnTo>
                  <a:pt x="39926" y="318799"/>
                </a:lnTo>
                <a:cubicBezTo>
                  <a:pt x="17852" y="318799"/>
                  <a:pt x="0" y="300974"/>
                  <a:pt x="0" y="278934"/>
                </a:cubicBezTo>
                <a:lnTo>
                  <a:pt x="0" y="39865"/>
                </a:lnTo>
                <a:cubicBezTo>
                  <a:pt x="0" y="17825"/>
                  <a:pt x="17852" y="0"/>
                  <a:pt x="39926" y="0"/>
                </a:cubicBezTo>
                <a:close/>
              </a:path>
            </a:pathLst>
          </a:custGeom>
          <a:solidFill>
            <a:srgbClr val="8B7567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61" name="矩形 60"/>
          <p:cNvSpPr/>
          <p:nvPr/>
        </p:nvSpPr>
        <p:spPr>
          <a:xfrm>
            <a:off x="6932923" y="3722254"/>
            <a:ext cx="2450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968553" y="4942531"/>
            <a:ext cx="1123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8B7567"/>
                </a:solidFill>
                <a:latin typeface="Akrobat Black" panose="00000A00000000000000" pitchFamily="50" charset="0"/>
              </a:rPr>
              <a:t>52</a:t>
            </a:r>
            <a:r>
              <a:rPr lang="en-US" altLang="zh-CN" dirty="0">
                <a:solidFill>
                  <a:srgbClr val="8B7567"/>
                </a:solidFill>
                <a:latin typeface="Akrobat Black" panose="00000A00000000000000" pitchFamily="50" charset="0"/>
              </a:rPr>
              <a:t>.3%</a:t>
            </a:r>
            <a:endParaRPr lang="zh-CN" altLang="en-US" dirty="0">
              <a:solidFill>
                <a:srgbClr val="8B7567"/>
              </a:solidFill>
              <a:latin typeface="Akrobat Black" panose="00000A00000000000000" pitchFamily="50" charset="0"/>
            </a:endParaRPr>
          </a:p>
        </p:txBody>
      </p:sp>
      <p:sp>
        <p:nvSpPr>
          <p:cNvPr id="65" name="IconShape1"/>
          <p:cNvSpPr/>
          <p:nvPr/>
        </p:nvSpPr>
        <p:spPr bwMode="auto">
          <a:xfrm flipH="1">
            <a:off x="3567928" y="5082541"/>
            <a:ext cx="311510" cy="273980"/>
          </a:xfrm>
          <a:custGeom>
            <a:avLst/>
            <a:gdLst>
              <a:gd name="connsiteX0" fmla="*/ 351345 w 606227"/>
              <a:gd name="connsiteY0" fmla="*/ 426074 h 533192"/>
              <a:gd name="connsiteX1" fmla="*/ 407490 w 606227"/>
              <a:gd name="connsiteY1" fmla="*/ 426074 h 533192"/>
              <a:gd name="connsiteX2" fmla="*/ 446467 w 606227"/>
              <a:gd name="connsiteY2" fmla="*/ 533192 h 533192"/>
              <a:gd name="connsiteX3" fmla="*/ 390229 w 606227"/>
              <a:gd name="connsiteY3" fmla="*/ 533192 h 533192"/>
              <a:gd name="connsiteX4" fmla="*/ 198757 w 606227"/>
              <a:gd name="connsiteY4" fmla="*/ 426074 h 533192"/>
              <a:gd name="connsiteX5" fmla="*/ 255023 w 606227"/>
              <a:gd name="connsiteY5" fmla="*/ 426074 h 533192"/>
              <a:gd name="connsiteX6" fmla="*/ 216119 w 606227"/>
              <a:gd name="connsiteY6" fmla="*/ 533192 h 533192"/>
              <a:gd name="connsiteX7" fmla="*/ 159760 w 606227"/>
              <a:gd name="connsiteY7" fmla="*/ 533192 h 533192"/>
              <a:gd name="connsiteX8" fmla="*/ 304170 w 606227"/>
              <a:gd name="connsiteY8" fmla="*/ 146113 h 533192"/>
              <a:gd name="connsiteX9" fmla="*/ 292193 w 606227"/>
              <a:gd name="connsiteY9" fmla="*/ 158070 h 533192"/>
              <a:gd name="connsiteX10" fmla="*/ 292193 w 606227"/>
              <a:gd name="connsiteY10" fmla="*/ 298304 h 533192"/>
              <a:gd name="connsiteX11" fmla="*/ 248833 w 606227"/>
              <a:gd name="connsiteY11" fmla="*/ 298304 h 533192"/>
              <a:gd name="connsiteX12" fmla="*/ 248833 w 606227"/>
              <a:gd name="connsiteY12" fmla="*/ 220448 h 533192"/>
              <a:gd name="connsiteX13" fmla="*/ 236856 w 606227"/>
              <a:gd name="connsiteY13" fmla="*/ 208491 h 533192"/>
              <a:gd name="connsiteX14" fmla="*/ 224786 w 606227"/>
              <a:gd name="connsiteY14" fmla="*/ 220448 h 533192"/>
              <a:gd name="connsiteX15" fmla="*/ 224786 w 606227"/>
              <a:gd name="connsiteY15" fmla="*/ 297841 h 533192"/>
              <a:gd name="connsiteX16" fmla="*/ 190153 w 606227"/>
              <a:gd name="connsiteY16" fmla="*/ 297841 h 533192"/>
              <a:gd name="connsiteX17" fmla="*/ 178176 w 606227"/>
              <a:gd name="connsiteY17" fmla="*/ 309797 h 533192"/>
              <a:gd name="connsiteX18" fmla="*/ 190153 w 606227"/>
              <a:gd name="connsiteY18" fmla="*/ 321846 h 533192"/>
              <a:gd name="connsiteX19" fmla="*/ 418187 w 606227"/>
              <a:gd name="connsiteY19" fmla="*/ 321846 h 533192"/>
              <a:gd name="connsiteX20" fmla="*/ 430165 w 606227"/>
              <a:gd name="connsiteY20" fmla="*/ 309797 h 533192"/>
              <a:gd name="connsiteX21" fmla="*/ 418187 w 606227"/>
              <a:gd name="connsiteY21" fmla="*/ 297841 h 533192"/>
              <a:gd name="connsiteX22" fmla="*/ 383555 w 606227"/>
              <a:gd name="connsiteY22" fmla="*/ 297841 h 533192"/>
              <a:gd name="connsiteX23" fmla="*/ 383555 w 606227"/>
              <a:gd name="connsiteY23" fmla="*/ 186339 h 533192"/>
              <a:gd name="connsiteX24" fmla="*/ 371485 w 606227"/>
              <a:gd name="connsiteY24" fmla="*/ 174382 h 533192"/>
              <a:gd name="connsiteX25" fmla="*/ 359508 w 606227"/>
              <a:gd name="connsiteY25" fmla="*/ 186339 h 533192"/>
              <a:gd name="connsiteX26" fmla="*/ 359508 w 606227"/>
              <a:gd name="connsiteY26" fmla="*/ 297841 h 533192"/>
              <a:gd name="connsiteX27" fmla="*/ 316148 w 606227"/>
              <a:gd name="connsiteY27" fmla="*/ 297841 h 533192"/>
              <a:gd name="connsiteX28" fmla="*/ 316148 w 606227"/>
              <a:gd name="connsiteY28" fmla="*/ 158070 h 533192"/>
              <a:gd name="connsiteX29" fmla="*/ 304170 w 606227"/>
              <a:gd name="connsiteY29" fmla="*/ 146113 h 533192"/>
              <a:gd name="connsiteX30" fmla="*/ 47632 w 606227"/>
              <a:gd name="connsiteY30" fmla="*/ 64920 h 533192"/>
              <a:gd name="connsiteX31" fmla="*/ 558666 w 606227"/>
              <a:gd name="connsiteY31" fmla="*/ 64920 h 533192"/>
              <a:gd name="connsiteX32" fmla="*/ 558666 w 606227"/>
              <a:gd name="connsiteY32" fmla="*/ 335749 h 533192"/>
              <a:gd name="connsiteX33" fmla="*/ 498036 w 606227"/>
              <a:gd name="connsiteY33" fmla="*/ 396366 h 533192"/>
              <a:gd name="connsiteX34" fmla="*/ 108354 w 606227"/>
              <a:gd name="connsiteY34" fmla="*/ 396366 h 533192"/>
              <a:gd name="connsiteX35" fmla="*/ 47632 w 606227"/>
              <a:gd name="connsiteY35" fmla="*/ 335749 h 533192"/>
              <a:gd name="connsiteX36" fmla="*/ 0 w 606227"/>
              <a:gd name="connsiteY36" fmla="*/ 0 h 533192"/>
              <a:gd name="connsiteX37" fmla="*/ 606227 w 606227"/>
              <a:gd name="connsiteY37" fmla="*/ 0 h 533192"/>
              <a:gd name="connsiteX38" fmla="*/ 606227 w 606227"/>
              <a:gd name="connsiteY38" fmla="*/ 35565 h 533192"/>
              <a:gd name="connsiteX39" fmla="*/ 0 w 606227"/>
              <a:gd name="connsiteY39" fmla="*/ 35565 h 53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6227" h="533192">
                <a:moveTo>
                  <a:pt x="351345" y="426074"/>
                </a:moveTo>
                <a:lnTo>
                  <a:pt x="407490" y="426074"/>
                </a:lnTo>
                <a:lnTo>
                  <a:pt x="446467" y="533192"/>
                </a:lnTo>
                <a:lnTo>
                  <a:pt x="390229" y="533192"/>
                </a:lnTo>
                <a:close/>
                <a:moveTo>
                  <a:pt x="198757" y="426074"/>
                </a:moveTo>
                <a:lnTo>
                  <a:pt x="255023" y="426074"/>
                </a:lnTo>
                <a:lnTo>
                  <a:pt x="216119" y="533192"/>
                </a:lnTo>
                <a:lnTo>
                  <a:pt x="159760" y="533192"/>
                </a:lnTo>
                <a:close/>
                <a:moveTo>
                  <a:pt x="304170" y="146113"/>
                </a:moveTo>
                <a:cubicBezTo>
                  <a:pt x="297485" y="146113"/>
                  <a:pt x="292193" y="151396"/>
                  <a:pt x="292193" y="158070"/>
                </a:cubicBezTo>
                <a:lnTo>
                  <a:pt x="292193" y="298304"/>
                </a:lnTo>
                <a:lnTo>
                  <a:pt x="248833" y="298304"/>
                </a:lnTo>
                <a:lnTo>
                  <a:pt x="248833" y="220448"/>
                </a:lnTo>
                <a:cubicBezTo>
                  <a:pt x="248833" y="213774"/>
                  <a:pt x="243541" y="208491"/>
                  <a:pt x="236856" y="208491"/>
                </a:cubicBezTo>
                <a:cubicBezTo>
                  <a:pt x="230171" y="208491"/>
                  <a:pt x="224786" y="213774"/>
                  <a:pt x="224786" y="220448"/>
                </a:cubicBezTo>
                <a:lnTo>
                  <a:pt x="224786" y="297841"/>
                </a:lnTo>
                <a:lnTo>
                  <a:pt x="190153" y="297841"/>
                </a:lnTo>
                <a:cubicBezTo>
                  <a:pt x="183375" y="297841"/>
                  <a:pt x="177990" y="303031"/>
                  <a:pt x="178176" y="309797"/>
                </a:cubicBezTo>
                <a:cubicBezTo>
                  <a:pt x="178176" y="316470"/>
                  <a:pt x="183468" y="321846"/>
                  <a:pt x="190153" y="321846"/>
                </a:cubicBezTo>
                <a:lnTo>
                  <a:pt x="418187" y="321846"/>
                </a:lnTo>
                <a:cubicBezTo>
                  <a:pt x="424872" y="321846"/>
                  <a:pt x="430165" y="316470"/>
                  <a:pt x="430165" y="309797"/>
                </a:cubicBezTo>
                <a:cubicBezTo>
                  <a:pt x="430165" y="303124"/>
                  <a:pt x="424872" y="297841"/>
                  <a:pt x="418187" y="297841"/>
                </a:cubicBezTo>
                <a:lnTo>
                  <a:pt x="383555" y="297841"/>
                </a:lnTo>
                <a:lnTo>
                  <a:pt x="383555" y="186339"/>
                </a:lnTo>
                <a:cubicBezTo>
                  <a:pt x="383555" y="179666"/>
                  <a:pt x="378170" y="174382"/>
                  <a:pt x="371485" y="174382"/>
                </a:cubicBezTo>
                <a:cubicBezTo>
                  <a:pt x="364800" y="174382"/>
                  <a:pt x="359508" y="179666"/>
                  <a:pt x="359508" y="186339"/>
                </a:cubicBezTo>
                <a:lnTo>
                  <a:pt x="359508" y="297841"/>
                </a:lnTo>
                <a:lnTo>
                  <a:pt x="316148" y="297841"/>
                </a:lnTo>
                <a:lnTo>
                  <a:pt x="316148" y="158070"/>
                </a:lnTo>
                <a:cubicBezTo>
                  <a:pt x="316148" y="151396"/>
                  <a:pt x="310855" y="146113"/>
                  <a:pt x="304170" y="146113"/>
                </a:cubicBezTo>
                <a:close/>
                <a:moveTo>
                  <a:pt x="47632" y="64920"/>
                </a:moveTo>
                <a:lnTo>
                  <a:pt x="558666" y="64920"/>
                </a:lnTo>
                <a:lnTo>
                  <a:pt x="558666" y="335749"/>
                </a:lnTo>
                <a:cubicBezTo>
                  <a:pt x="558666" y="369394"/>
                  <a:pt x="531740" y="396366"/>
                  <a:pt x="498036" y="396366"/>
                </a:cubicBezTo>
                <a:lnTo>
                  <a:pt x="108354" y="396366"/>
                </a:lnTo>
                <a:cubicBezTo>
                  <a:pt x="74651" y="396366"/>
                  <a:pt x="47632" y="369394"/>
                  <a:pt x="47632" y="335749"/>
                </a:cubicBezTo>
                <a:close/>
                <a:moveTo>
                  <a:pt x="0" y="0"/>
                </a:moveTo>
                <a:lnTo>
                  <a:pt x="606227" y="0"/>
                </a:lnTo>
                <a:lnTo>
                  <a:pt x="606227" y="35565"/>
                </a:lnTo>
                <a:lnTo>
                  <a:pt x="0" y="35565"/>
                </a:lnTo>
                <a:close/>
              </a:path>
            </a:pathLst>
          </a:custGeom>
          <a:solidFill>
            <a:srgbClr val="8B7567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pic>
        <p:nvPicPr>
          <p:cNvPr id="66" name="图形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1875" y="3169920"/>
            <a:ext cx="2450352" cy="1104668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9802894" y="3360698"/>
            <a:ext cx="1873170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9911571" y="4353066"/>
            <a:ext cx="17622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034546" y="4649554"/>
              <a:ext cx="41229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 dirty="0">
                  <a:solidFill>
                    <a:srgbClr val="8B756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456589" y="39054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风险和挑战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风险和挑战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0" y="2176471"/>
            <a:ext cx="12192000" cy="3005285"/>
          </a:xfrm>
          <a:prstGeom prst="roundRect">
            <a:avLst>
              <a:gd name="adj" fmla="val 0"/>
            </a:avLst>
          </a:prstGeom>
          <a:solidFill>
            <a:srgbClr val="8B756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901056" y="3574941"/>
            <a:ext cx="2390118" cy="1091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数值不稳定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由于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范围有限，可能会出现数据溢出、发散或数值不稳定的现象。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540647" y="3525411"/>
            <a:ext cx="2390118" cy="1306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硬件兼容问题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部分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CPU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GPU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并不支持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类型的运算，不同类型的硬件可能定义方式不同。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2" name="iŝḷidè"/>
          <p:cNvSpPr/>
          <p:nvPr/>
        </p:nvSpPr>
        <p:spPr bwMode="auto">
          <a:xfrm>
            <a:off x="1231716" y="2885908"/>
            <a:ext cx="350810" cy="450788"/>
          </a:xfrm>
          <a:custGeom>
            <a:avLst/>
            <a:gdLst>
              <a:gd name="T0" fmla="*/ 3038 w 3734"/>
              <a:gd name="T1" fmla="*/ 759 h 4806"/>
              <a:gd name="T2" fmla="*/ 612 w 3734"/>
              <a:gd name="T3" fmla="*/ 759 h 4806"/>
              <a:gd name="T4" fmla="*/ 464 w 3734"/>
              <a:gd name="T5" fmla="*/ 612 h 4806"/>
              <a:gd name="T6" fmla="*/ 612 w 3734"/>
              <a:gd name="T7" fmla="*/ 464 h 4806"/>
              <a:gd name="T8" fmla="*/ 3258 w 3734"/>
              <a:gd name="T9" fmla="*/ 464 h 4806"/>
              <a:gd name="T10" fmla="*/ 3490 w 3734"/>
              <a:gd name="T11" fmla="*/ 232 h 4806"/>
              <a:gd name="T12" fmla="*/ 3258 w 3734"/>
              <a:gd name="T13" fmla="*/ 0 h 4806"/>
              <a:gd name="T14" fmla="*/ 612 w 3734"/>
              <a:gd name="T15" fmla="*/ 0 h 4806"/>
              <a:gd name="T16" fmla="*/ 0 w 3734"/>
              <a:gd name="T17" fmla="*/ 612 h 4806"/>
              <a:gd name="T18" fmla="*/ 0 w 3734"/>
              <a:gd name="T19" fmla="*/ 4110 h 4806"/>
              <a:gd name="T20" fmla="*/ 696 w 3734"/>
              <a:gd name="T21" fmla="*/ 4806 h 4806"/>
              <a:gd name="T22" fmla="*/ 3038 w 3734"/>
              <a:gd name="T23" fmla="*/ 4806 h 4806"/>
              <a:gd name="T24" fmla="*/ 3734 w 3734"/>
              <a:gd name="T25" fmla="*/ 4110 h 4806"/>
              <a:gd name="T26" fmla="*/ 3734 w 3734"/>
              <a:gd name="T27" fmla="*/ 1455 h 4806"/>
              <a:gd name="T28" fmla="*/ 3038 w 3734"/>
              <a:gd name="T29" fmla="*/ 759 h 4806"/>
              <a:gd name="T30" fmla="*/ 997 w 3734"/>
              <a:gd name="T31" fmla="*/ 3900 h 4806"/>
              <a:gd name="T32" fmla="*/ 812 w 3734"/>
              <a:gd name="T33" fmla="*/ 4085 h 4806"/>
              <a:gd name="T34" fmla="*/ 626 w 3734"/>
              <a:gd name="T35" fmla="*/ 3900 h 4806"/>
              <a:gd name="T36" fmla="*/ 626 w 3734"/>
              <a:gd name="T37" fmla="*/ 1486 h 4806"/>
              <a:gd name="T38" fmla="*/ 812 w 3734"/>
              <a:gd name="T39" fmla="*/ 1300 h 4806"/>
              <a:gd name="T40" fmla="*/ 997 w 3734"/>
              <a:gd name="T41" fmla="*/ 1486 h 4806"/>
              <a:gd name="T42" fmla="*/ 997 w 3734"/>
              <a:gd name="T43" fmla="*/ 3900 h 4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34" h="4806">
                <a:moveTo>
                  <a:pt x="3038" y="759"/>
                </a:moveTo>
                <a:lnTo>
                  <a:pt x="612" y="759"/>
                </a:lnTo>
                <a:cubicBezTo>
                  <a:pt x="530" y="759"/>
                  <a:pt x="464" y="693"/>
                  <a:pt x="464" y="612"/>
                </a:cubicBezTo>
                <a:cubicBezTo>
                  <a:pt x="464" y="530"/>
                  <a:pt x="530" y="464"/>
                  <a:pt x="612" y="464"/>
                </a:cubicBezTo>
                <a:lnTo>
                  <a:pt x="3258" y="464"/>
                </a:lnTo>
                <a:cubicBezTo>
                  <a:pt x="3386" y="464"/>
                  <a:pt x="3490" y="360"/>
                  <a:pt x="3490" y="232"/>
                </a:cubicBezTo>
                <a:cubicBezTo>
                  <a:pt x="3490" y="104"/>
                  <a:pt x="3386" y="0"/>
                  <a:pt x="3258" y="0"/>
                </a:cubicBezTo>
                <a:lnTo>
                  <a:pt x="612" y="0"/>
                </a:lnTo>
                <a:cubicBezTo>
                  <a:pt x="275" y="0"/>
                  <a:pt x="0" y="274"/>
                  <a:pt x="0" y="612"/>
                </a:cubicBezTo>
                <a:lnTo>
                  <a:pt x="0" y="4110"/>
                </a:lnTo>
                <a:cubicBezTo>
                  <a:pt x="0" y="4494"/>
                  <a:pt x="312" y="4806"/>
                  <a:pt x="696" y="4806"/>
                </a:cubicBezTo>
                <a:lnTo>
                  <a:pt x="3038" y="4806"/>
                </a:lnTo>
                <a:cubicBezTo>
                  <a:pt x="3422" y="4806"/>
                  <a:pt x="3734" y="4494"/>
                  <a:pt x="3734" y="4110"/>
                </a:cubicBezTo>
                <a:lnTo>
                  <a:pt x="3734" y="1455"/>
                </a:lnTo>
                <a:cubicBezTo>
                  <a:pt x="3734" y="1072"/>
                  <a:pt x="3422" y="759"/>
                  <a:pt x="3038" y="759"/>
                </a:cubicBezTo>
                <a:close/>
                <a:moveTo>
                  <a:pt x="997" y="3900"/>
                </a:moveTo>
                <a:cubicBezTo>
                  <a:pt x="997" y="4002"/>
                  <a:pt x="914" y="4085"/>
                  <a:pt x="812" y="4085"/>
                </a:cubicBezTo>
                <a:cubicBezTo>
                  <a:pt x="709" y="4085"/>
                  <a:pt x="626" y="4002"/>
                  <a:pt x="626" y="3900"/>
                </a:cubicBezTo>
                <a:lnTo>
                  <a:pt x="626" y="1486"/>
                </a:lnTo>
                <a:cubicBezTo>
                  <a:pt x="626" y="1383"/>
                  <a:pt x="709" y="1300"/>
                  <a:pt x="812" y="1300"/>
                </a:cubicBezTo>
                <a:cubicBezTo>
                  <a:pt x="914" y="1300"/>
                  <a:pt x="997" y="1383"/>
                  <a:pt x="997" y="1486"/>
                </a:cubicBezTo>
                <a:lnTo>
                  <a:pt x="997" y="3900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3" name="íṣľíḑe"/>
          <p:cNvSpPr/>
          <p:nvPr/>
        </p:nvSpPr>
        <p:spPr bwMode="auto">
          <a:xfrm>
            <a:off x="4996662" y="2936654"/>
            <a:ext cx="450788" cy="350566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4" name="iśļîḓé"/>
          <p:cNvSpPr/>
          <p:nvPr/>
        </p:nvSpPr>
        <p:spPr bwMode="auto">
          <a:xfrm>
            <a:off x="8638400" y="2837546"/>
            <a:ext cx="450788" cy="449723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128521" y="3574306"/>
            <a:ext cx="2390118" cy="130683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精度损失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只有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10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位尾数，精度较低，可能会引起精度损失，导致输出结果可能变得不够准确。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8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可能的解决方法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5144269" y="2255520"/>
            <a:ext cx="7047731" cy="4455819"/>
            <a:chOff x="672379" y="0"/>
            <a:chExt cx="10847242" cy="6858000"/>
          </a:xfrm>
        </p:grpSpPr>
        <p:pic>
          <p:nvPicPr>
            <p:cNvPr id="186" name="图片 185" descr="图片包含 游戏机, 桌子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79" y="0"/>
              <a:ext cx="10847242" cy="6858000"/>
            </a:xfrm>
            <a:prstGeom prst="rect">
              <a:avLst/>
            </a:prstGeom>
          </p:spPr>
        </p:pic>
        <p:pic>
          <p:nvPicPr>
            <p:cNvPr id="188" name="图片 187" descr="图片包含 游戏机, 文字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9" y="0"/>
              <a:ext cx="10728042" cy="6858000"/>
            </a:xfrm>
            <a:prstGeom prst="rect">
              <a:avLst/>
            </a:prstGeom>
          </p:spPr>
        </p:pic>
      </p:grpSp>
      <p:grpSp>
        <p:nvGrpSpPr>
          <p:cNvPr id="204" name="ïşļïḑe"/>
          <p:cNvGrpSpPr/>
          <p:nvPr/>
        </p:nvGrpSpPr>
        <p:grpSpPr>
          <a:xfrm>
            <a:off x="202738" y="2023131"/>
            <a:ext cx="661652" cy="661650"/>
            <a:chOff x="4062817" y="3544652"/>
            <a:chExt cx="816561" cy="816561"/>
          </a:xfrm>
        </p:grpSpPr>
        <p:sp>
          <p:nvSpPr>
            <p:cNvPr id="205" name="îŝļiḋé"/>
            <p:cNvSpPr/>
            <p:nvPr/>
          </p:nvSpPr>
          <p:spPr bwMode="auto">
            <a:xfrm>
              <a:off x="4062817" y="3544652"/>
              <a:ext cx="816561" cy="816561"/>
            </a:xfrm>
            <a:prstGeom prst="ellipse">
              <a:avLst/>
            </a:prstGeom>
            <a:solidFill>
              <a:srgbClr val="5F493F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rgbClr val="ED6C00"/>
                </a:solidFill>
              </a:endParaRPr>
            </a:p>
          </p:txBody>
        </p:sp>
        <p:sp>
          <p:nvSpPr>
            <p:cNvPr id="206" name="i$ḷîde"/>
            <p:cNvSpPr/>
            <p:nvPr/>
          </p:nvSpPr>
          <p:spPr bwMode="auto">
            <a:xfrm>
              <a:off x="4301805" y="3754106"/>
              <a:ext cx="338583" cy="397653"/>
            </a:xfrm>
            <a:custGeom>
              <a:avLst/>
              <a:gdLst>
                <a:gd name="T0" fmla="*/ 5420 w 5519"/>
                <a:gd name="T1" fmla="*/ 993 h 6491"/>
                <a:gd name="T2" fmla="*/ 4878 w 5519"/>
                <a:gd name="T3" fmla="*/ 246 h 6491"/>
                <a:gd name="T4" fmla="*/ 4397 w 5519"/>
                <a:gd name="T5" fmla="*/ 1 h 6491"/>
                <a:gd name="T6" fmla="*/ 311 w 5519"/>
                <a:gd name="T7" fmla="*/ 0 h 6491"/>
                <a:gd name="T8" fmla="*/ 0 w 5519"/>
                <a:gd name="T9" fmla="*/ 314 h 6491"/>
                <a:gd name="T10" fmla="*/ 11 w 5519"/>
                <a:gd name="T11" fmla="*/ 5508 h 6491"/>
                <a:gd name="T12" fmla="*/ 274 w 5519"/>
                <a:gd name="T13" fmla="*/ 5911 h 6491"/>
                <a:gd name="T14" fmla="*/ 1032 w 5519"/>
                <a:gd name="T15" fmla="*/ 6406 h 6491"/>
                <a:gd name="T16" fmla="*/ 1317 w 5519"/>
                <a:gd name="T17" fmla="*/ 6491 h 6491"/>
                <a:gd name="T18" fmla="*/ 4665 w 5519"/>
                <a:gd name="T19" fmla="*/ 6491 h 6491"/>
                <a:gd name="T20" fmla="*/ 5519 w 5519"/>
                <a:gd name="T21" fmla="*/ 5636 h 6491"/>
                <a:gd name="T22" fmla="*/ 5519 w 5519"/>
                <a:gd name="T23" fmla="*/ 1299 h 6491"/>
                <a:gd name="T24" fmla="*/ 5420 w 5519"/>
                <a:gd name="T25" fmla="*/ 993 h 6491"/>
                <a:gd name="T26" fmla="*/ 2216 w 5519"/>
                <a:gd name="T27" fmla="*/ 1053 h 6491"/>
                <a:gd name="T28" fmla="*/ 2824 w 5519"/>
                <a:gd name="T29" fmla="*/ 1661 h 6491"/>
                <a:gd name="T30" fmla="*/ 2216 w 5519"/>
                <a:gd name="T31" fmla="*/ 2269 h 6491"/>
                <a:gd name="T32" fmla="*/ 1608 w 5519"/>
                <a:gd name="T33" fmla="*/ 1661 h 6491"/>
                <a:gd name="T34" fmla="*/ 2216 w 5519"/>
                <a:gd name="T35" fmla="*/ 1053 h 6491"/>
                <a:gd name="T36" fmla="*/ 1363 w 5519"/>
                <a:gd name="T37" fmla="*/ 3838 h 6491"/>
                <a:gd name="T38" fmla="*/ 1582 w 5519"/>
                <a:gd name="T39" fmla="*/ 2744 h 6491"/>
                <a:gd name="T40" fmla="*/ 1892 w 5519"/>
                <a:gd name="T41" fmla="*/ 2492 h 6491"/>
                <a:gd name="T42" fmla="*/ 2541 w 5519"/>
                <a:gd name="T43" fmla="*/ 2492 h 6491"/>
                <a:gd name="T44" fmla="*/ 2851 w 5519"/>
                <a:gd name="T45" fmla="*/ 2744 h 6491"/>
                <a:gd name="T46" fmla="*/ 3070 w 5519"/>
                <a:gd name="T47" fmla="*/ 3840 h 6491"/>
                <a:gd name="T48" fmla="*/ 3051 w 5519"/>
                <a:gd name="T49" fmla="*/ 3915 h 6491"/>
                <a:gd name="T50" fmla="*/ 2980 w 5519"/>
                <a:gd name="T51" fmla="*/ 3951 h 6491"/>
                <a:gd name="T52" fmla="*/ 1452 w 5519"/>
                <a:gd name="T53" fmla="*/ 3951 h 6491"/>
                <a:gd name="T54" fmla="*/ 1381 w 5519"/>
                <a:gd name="T55" fmla="*/ 3915 h 6491"/>
                <a:gd name="T56" fmla="*/ 1363 w 5519"/>
                <a:gd name="T57" fmla="*/ 3838 h 6491"/>
                <a:gd name="T58" fmla="*/ 4935 w 5519"/>
                <a:gd name="T59" fmla="*/ 5636 h 6491"/>
                <a:gd name="T60" fmla="*/ 4665 w 5519"/>
                <a:gd name="T61" fmla="*/ 5908 h 6491"/>
                <a:gd name="T62" fmla="*/ 1334 w 5519"/>
                <a:gd name="T63" fmla="*/ 5908 h 6491"/>
                <a:gd name="T64" fmla="*/ 791 w 5519"/>
                <a:gd name="T65" fmla="*/ 5555 h 6491"/>
                <a:gd name="T66" fmla="*/ 4150 w 5519"/>
                <a:gd name="T67" fmla="*/ 5555 h 6491"/>
                <a:gd name="T68" fmla="*/ 4461 w 5519"/>
                <a:gd name="T69" fmla="*/ 5236 h 6491"/>
                <a:gd name="T70" fmla="*/ 4461 w 5519"/>
                <a:gd name="T71" fmla="*/ 660 h 6491"/>
                <a:gd name="T72" fmla="*/ 4935 w 5519"/>
                <a:gd name="T73" fmla="*/ 1319 h 6491"/>
                <a:gd name="T74" fmla="*/ 4935 w 5519"/>
                <a:gd name="T75" fmla="*/ 5636 h 6491"/>
                <a:gd name="T76" fmla="*/ 4935 w 5519"/>
                <a:gd name="T77" fmla="*/ 5636 h 6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19" h="6491">
                  <a:moveTo>
                    <a:pt x="5420" y="993"/>
                  </a:moveTo>
                  <a:lnTo>
                    <a:pt x="4878" y="246"/>
                  </a:lnTo>
                  <a:cubicBezTo>
                    <a:pt x="4769" y="95"/>
                    <a:pt x="4596" y="3"/>
                    <a:pt x="4397" y="1"/>
                  </a:cubicBezTo>
                  <a:cubicBezTo>
                    <a:pt x="4385" y="1"/>
                    <a:pt x="311" y="0"/>
                    <a:pt x="311" y="0"/>
                  </a:cubicBezTo>
                  <a:cubicBezTo>
                    <a:pt x="137" y="0"/>
                    <a:pt x="0" y="140"/>
                    <a:pt x="0" y="314"/>
                  </a:cubicBezTo>
                  <a:cubicBezTo>
                    <a:pt x="0" y="314"/>
                    <a:pt x="8" y="5494"/>
                    <a:pt x="11" y="5508"/>
                  </a:cubicBezTo>
                  <a:cubicBezTo>
                    <a:pt x="38" y="5673"/>
                    <a:pt x="134" y="5820"/>
                    <a:pt x="274" y="5911"/>
                  </a:cubicBezTo>
                  <a:lnTo>
                    <a:pt x="1032" y="6406"/>
                  </a:lnTo>
                  <a:cubicBezTo>
                    <a:pt x="1117" y="6462"/>
                    <a:pt x="1215" y="6491"/>
                    <a:pt x="1317" y="6491"/>
                  </a:cubicBezTo>
                  <a:lnTo>
                    <a:pt x="4665" y="6491"/>
                  </a:lnTo>
                  <a:cubicBezTo>
                    <a:pt x="5136" y="6491"/>
                    <a:pt x="5519" y="6107"/>
                    <a:pt x="5519" y="5636"/>
                  </a:cubicBezTo>
                  <a:lnTo>
                    <a:pt x="5519" y="1299"/>
                  </a:lnTo>
                  <a:cubicBezTo>
                    <a:pt x="5519" y="1188"/>
                    <a:pt x="5485" y="1082"/>
                    <a:pt x="5420" y="993"/>
                  </a:cubicBezTo>
                  <a:close/>
                  <a:moveTo>
                    <a:pt x="2216" y="1053"/>
                  </a:moveTo>
                  <a:cubicBezTo>
                    <a:pt x="2552" y="1053"/>
                    <a:pt x="2824" y="1325"/>
                    <a:pt x="2824" y="1661"/>
                  </a:cubicBezTo>
                  <a:cubicBezTo>
                    <a:pt x="2824" y="1997"/>
                    <a:pt x="2552" y="2269"/>
                    <a:pt x="2216" y="2269"/>
                  </a:cubicBezTo>
                  <a:cubicBezTo>
                    <a:pt x="1880" y="2269"/>
                    <a:pt x="1608" y="1997"/>
                    <a:pt x="1608" y="1661"/>
                  </a:cubicBezTo>
                  <a:cubicBezTo>
                    <a:pt x="1608" y="1325"/>
                    <a:pt x="1880" y="1053"/>
                    <a:pt x="2216" y="1053"/>
                  </a:cubicBezTo>
                  <a:close/>
                  <a:moveTo>
                    <a:pt x="1363" y="3838"/>
                  </a:moveTo>
                  <a:lnTo>
                    <a:pt x="1582" y="2744"/>
                  </a:lnTo>
                  <a:cubicBezTo>
                    <a:pt x="1611" y="2597"/>
                    <a:pt x="1741" y="2492"/>
                    <a:pt x="1892" y="2492"/>
                  </a:cubicBezTo>
                  <a:lnTo>
                    <a:pt x="2541" y="2492"/>
                  </a:lnTo>
                  <a:cubicBezTo>
                    <a:pt x="2691" y="2492"/>
                    <a:pt x="2821" y="2596"/>
                    <a:pt x="2851" y="2744"/>
                  </a:cubicBezTo>
                  <a:lnTo>
                    <a:pt x="3070" y="3840"/>
                  </a:lnTo>
                  <a:cubicBezTo>
                    <a:pt x="3075" y="3866"/>
                    <a:pt x="3068" y="3894"/>
                    <a:pt x="3051" y="3915"/>
                  </a:cubicBezTo>
                  <a:cubicBezTo>
                    <a:pt x="3033" y="3936"/>
                    <a:pt x="3007" y="3951"/>
                    <a:pt x="2980" y="3951"/>
                  </a:cubicBezTo>
                  <a:lnTo>
                    <a:pt x="1452" y="3951"/>
                  </a:lnTo>
                  <a:cubicBezTo>
                    <a:pt x="1425" y="3951"/>
                    <a:pt x="1399" y="3936"/>
                    <a:pt x="1381" y="3915"/>
                  </a:cubicBezTo>
                  <a:cubicBezTo>
                    <a:pt x="1364" y="3894"/>
                    <a:pt x="1357" y="3865"/>
                    <a:pt x="1363" y="3838"/>
                  </a:cubicBezTo>
                  <a:close/>
                  <a:moveTo>
                    <a:pt x="4935" y="5636"/>
                  </a:moveTo>
                  <a:cubicBezTo>
                    <a:pt x="4935" y="5787"/>
                    <a:pt x="4816" y="5908"/>
                    <a:pt x="4665" y="5908"/>
                  </a:cubicBezTo>
                  <a:lnTo>
                    <a:pt x="1334" y="5908"/>
                  </a:lnTo>
                  <a:lnTo>
                    <a:pt x="791" y="5555"/>
                  </a:lnTo>
                  <a:lnTo>
                    <a:pt x="4150" y="5555"/>
                  </a:lnTo>
                  <a:cubicBezTo>
                    <a:pt x="4324" y="5555"/>
                    <a:pt x="4461" y="5410"/>
                    <a:pt x="4461" y="5236"/>
                  </a:cubicBezTo>
                  <a:lnTo>
                    <a:pt x="4461" y="660"/>
                  </a:lnTo>
                  <a:lnTo>
                    <a:pt x="4935" y="1319"/>
                  </a:lnTo>
                  <a:lnTo>
                    <a:pt x="4935" y="5636"/>
                  </a:lnTo>
                  <a:lnTo>
                    <a:pt x="4935" y="56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215" name="组合 214"/>
          <p:cNvGrpSpPr/>
          <p:nvPr/>
        </p:nvGrpSpPr>
        <p:grpSpPr>
          <a:xfrm>
            <a:off x="190501" y="4193899"/>
            <a:ext cx="662978" cy="664966"/>
            <a:chOff x="7579937" y="3307583"/>
            <a:chExt cx="1014265" cy="1017308"/>
          </a:xfrm>
        </p:grpSpPr>
        <p:sp>
          <p:nvSpPr>
            <p:cNvPr id="216" name="îŝļîḓè"/>
            <p:cNvSpPr/>
            <p:nvPr/>
          </p:nvSpPr>
          <p:spPr bwMode="auto">
            <a:xfrm>
              <a:off x="7579937" y="3307583"/>
              <a:ext cx="1014265" cy="1017308"/>
            </a:xfrm>
            <a:prstGeom prst="ellipse">
              <a:avLst/>
            </a:prstGeom>
            <a:solidFill>
              <a:srgbClr val="8B7567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solidFill>
                  <a:srgbClr val="2BB7B3"/>
                </a:solidFill>
              </a:endParaRPr>
            </a:p>
          </p:txBody>
        </p:sp>
        <p:sp>
          <p:nvSpPr>
            <p:cNvPr id="217" name="network-connection_72922"/>
            <p:cNvSpPr>
              <a:spLocks noChangeAspect="1"/>
            </p:cNvSpPr>
            <p:nvPr/>
          </p:nvSpPr>
          <p:spPr bwMode="auto">
            <a:xfrm>
              <a:off x="7856423" y="3588152"/>
              <a:ext cx="457604" cy="456170"/>
            </a:xfrm>
            <a:custGeom>
              <a:avLst/>
              <a:gdLst>
                <a:gd name="connsiteX0" fmla="*/ 465103 w 608697"/>
                <a:gd name="connsiteY0" fmla="*/ 519503 h 606792"/>
                <a:gd name="connsiteX1" fmla="*/ 511670 w 608697"/>
                <a:gd name="connsiteY1" fmla="*/ 525386 h 606792"/>
                <a:gd name="connsiteX2" fmla="*/ 435177 w 608697"/>
                <a:gd name="connsiteY2" fmla="*/ 577367 h 606792"/>
                <a:gd name="connsiteX3" fmla="*/ 437118 w 608697"/>
                <a:gd name="connsiteY3" fmla="*/ 540355 h 606792"/>
                <a:gd name="connsiteX4" fmla="*/ 465103 w 608697"/>
                <a:gd name="connsiteY4" fmla="*/ 519503 h 606792"/>
                <a:gd name="connsiteX5" fmla="*/ 72433 w 608697"/>
                <a:gd name="connsiteY5" fmla="*/ 354027 h 606792"/>
                <a:gd name="connsiteX6" fmla="*/ 115251 w 608697"/>
                <a:gd name="connsiteY6" fmla="*/ 376071 h 606792"/>
                <a:gd name="connsiteX7" fmla="*/ 135541 w 608697"/>
                <a:gd name="connsiteY7" fmla="*/ 372050 h 606792"/>
                <a:gd name="connsiteX8" fmla="*/ 272424 w 608697"/>
                <a:gd name="connsiteY8" fmla="*/ 463132 h 606792"/>
                <a:gd name="connsiteX9" fmla="*/ 369399 w 608697"/>
                <a:gd name="connsiteY9" fmla="*/ 498954 h 606792"/>
                <a:gd name="connsiteX10" fmla="*/ 393120 w 608697"/>
                <a:gd name="connsiteY10" fmla="*/ 534552 h 606792"/>
                <a:gd name="connsiteX11" fmla="*/ 389614 w 608697"/>
                <a:gd name="connsiteY11" fmla="*/ 594727 h 606792"/>
                <a:gd name="connsiteX12" fmla="*/ 304351 w 608697"/>
                <a:gd name="connsiteY12" fmla="*/ 606792 h 606792"/>
                <a:gd name="connsiteX13" fmla="*/ 5222 w 608697"/>
                <a:gd name="connsiteY13" fmla="*/ 359017 h 606792"/>
                <a:gd name="connsiteX14" fmla="*/ 72433 w 608697"/>
                <a:gd name="connsiteY14" fmla="*/ 354027 h 606792"/>
                <a:gd name="connsiteX15" fmla="*/ 359474 w 608697"/>
                <a:gd name="connsiteY15" fmla="*/ 280850 h 606792"/>
                <a:gd name="connsiteX16" fmla="*/ 377897 w 608697"/>
                <a:gd name="connsiteY16" fmla="*/ 289639 h 606792"/>
                <a:gd name="connsiteX17" fmla="*/ 393261 w 608697"/>
                <a:gd name="connsiteY17" fmla="*/ 445676 h 606792"/>
                <a:gd name="connsiteX18" fmla="*/ 380731 w 608697"/>
                <a:gd name="connsiteY18" fmla="*/ 456699 h 606792"/>
                <a:gd name="connsiteX19" fmla="*/ 165405 w 608697"/>
                <a:gd name="connsiteY19" fmla="*/ 339764 h 606792"/>
                <a:gd name="connsiteX20" fmla="*/ 165405 w 608697"/>
                <a:gd name="connsiteY20" fmla="*/ 339690 h 606792"/>
                <a:gd name="connsiteX21" fmla="*/ 183454 w 608697"/>
                <a:gd name="connsiteY21" fmla="*/ 335966 h 606792"/>
                <a:gd name="connsiteX22" fmla="*/ 359474 w 608697"/>
                <a:gd name="connsiteY22" fmla="*/ 280850 h 606792"/>
                <a:gd name="connsiteX23" fmla="*/ 16111 w 608697"/>
                <a:gd name="connsiteY23" fmla="*/ 205063 h 606792"/>
                <a:gd name="connsiteX24" fmla="*/ 69366 w 608697"/>
                <a:gd name="connsiteY24" fmla="*/ 297581 h 606792"/>
                <a:gd name="connsiteX25" fmla="*/ 64219 w 608697"/>
                <a:gd name="connsiteY25" fmla="*/ 310319 h 606792"/>
                <a:gd name="connsiteX26" fmla="*/ 224 w 608697"/>
                <a:gd name="connsiteY26" fmla="*/ 314863 h 606792"/>
                <a:gd name="connsiteX27" fmla="*/ 0 w 608697"/>
                <a:gd name="connsiteY27" fmla="*/ 302870 h 606792"/>
                <a:gd name="connsiteX28" fmla="*/ 16111 w 608697"/>
                <a:gd name="connsiteY28" fmla="*/ 205063 h 606792"/>
                <a:gd name="connsiteX29" fmla="*/ 571702 w 608697"/>
                <a:gd name="connsiteY29" fmla="*/ 157643 h 606792"/>
                <a:gd name="connsiteX30" fmla="*/ 608697 w 608697"/>
                <a:gd name="connsiteY30" fmla="*/ 302904 h 606792"/>
                <a:gd name="connsiteX31" fmla="*/ 548655 w 608697"/>
                <a:gd name="connsiteY31" fmla="*/ 484220 h 606792"/>
                <a:gd name="connsiteX32" fmla="*/ 472128 w 608697"/>
                <a:gd name="connsiteY32" fmla="*/ 476249 h 606792"/>
                <a:gd name="connsiteX33" fmla="*/ 437520 w 608697"/>
                <a:gd name="connsiteY33" fmla="*/ 440120 h 606792"/>
                <a:gd name="connsiteX34" fmla="*/ 431702 w 608697"/>
                <a:gd name="connsiteY34" fmla="*/ 355794 h 606792"/>
                <a:gd name="connsiteX35" fmla="*/ 421558 w 608697"/>
                <a:gd name="connsiteY35" fmla="*/ 281301 h 606792"/>
                <a:gd name="connsiteX36" fmla="*/ 443412 w 608697"/>
                <a:gd name="connsiteY36" fmla="*/ 241001 h 606792"/>
                <a:gd name="connsiteX37" fmla="*/ 571702 w 608697"/>
                <a:gd name="connsiteY37" fmla="*/ 157643 h 606792"/>
                <a:gd name="connsiteX38" fmla="*/ 278458 w 608697"/>
                <a:gd name="connsiteY38" fmla="*/ 71 h 606792"/>
                <a:gd name="connsiteX39" fmla="*/ 339401 w 608697"/>
                <a:gd name="connsiteY39" fmla="*/ 135726 h 606792"/>
                <a:gd name="connsiteX40" fmla="*/ 358049 w 608697"/>
                <a:gd name="connsiteY40" fmla="*/ 197407 h 606792"/>
                <a:gd name="connsiteX41" fmla="*/ 338058 w 608697"/>
                <a:gd name="connsiteY41" fmla="*/ 238603 h 606792"/>
                <a:gd name="connsiteX42" fmla="*/ 338208 w 608697"/>
                <a:gd name="connsiteY42" fmla="*/ 241657 h 606792"/>
                <a:gd name="connsiteX43" fmla="*/ 175594 w 608697"/>
                <a:gd name="connsiteY43" fmla="*/ 292462 h 606792"/>
                <a:gd name="connsiteX44" fmla="*/ 160079 w 608697"/>
                <a:gd name="connsiteY44" fmla="*/ 295740 h 606792"/>
                <a:gd name="connsiteX45" fmla="*/ 115249 w 608697"/>
                <a:gd name="connsiteY45" fmla="*/ 270784 h 606792"/>
                <a:gd name="connsiteX46" fmla="*/ 105253 w 608697"/>
                <a:gd name="connsiteY46" fmla="*/ 271753 h 606792"/>
                <a:gd name="connsiteX47" fmla="*/ 41775 w 608697"/>
                <a:gd name="connsiteY47" fmla="*/ 149135 h 606792"/>
                <a:gd name="connsiteX48" fmla="*/ 278458 w 608697"/>
                <a:gd name="connsiteY48" fmla="*/ 71 h 606792"/>
                <a:gd name="connsiteX49" fmla="*/ 329046 w 608697"/>
                <a:gd name="connsiteY49" fmla="*/ 0 h 606792"/>
                <a:gd name="connsiteX50" fmla="*/ 547587 w 608697"/>
                <a:gd name="connsiteY50" fmla="*/ 120297 h 606792"/>
                <a:gd name="connsiteX51" fmla="*/ 426308 w 608697"/>
                <a:gd name="connsiteY51" fmla="*/ 199700 h 606792"/>
                <a:gd name="connsiteX52" fmla="*/ 401098 w 608697"/>
                <a:gd name="connsiteY52" fmla="*/ 186963 h 606792"/>
                <a:gd name="connsiteX53" fmla="*/ 380362 w 608697"/>
                <a:gd name="connsiteY53" fmla="*/ 118882 h 606792"/>
                <a:gd name="connsiteX54" fmla="*/ 329046 w 608697"/>
                <a:gd name="connsiteY54" fmla="*/ 0 h 6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8697" h="606792">
                  <a:moveTo>
                    <a:pt x="465103" y="519503"/>
                  </a:moveTo>
                  <a:cubicBezTo>
                    <a:pt x="480327" y="521812"/>
                    <a:pt x="495849" y="523822"/>
                    <a:pt x="511670" y="525386"/>
                  </a:cubicBezTo>
                  <a:cubicBezTo>
                    <a:pt x="489133" y="546313"/>
                    <a:pt x="463386" y="563962"/>
                    <a:pt x="435177" y="577367"/>
                  </a:cubicBezTo>
                  <a:cubicBezTo>
                    <a:pt x="435998" y="564930"/>
                    <a:pt x="436670" y="552643"/>
                    <a:pt x="437118" y="540355"/>
                  </a:cubicBezTo>
                  <a:cubicBezTo>
                    <a:pt x="448610" y="536706"/>
                    <a:pt x="458461" y="529259"/>
                    <a:pt x="465103" y="519503"/>
                  </a:cubicBezTo>
                  <a:close/>
                  <a:moveTo>
                    <a:pt x="72433" y="354027"/>
                  </a:moveTo>
                  <a:cubicBezTo>
                    <a:pt x="81981" y="367358"/>
                    <a:pt x="97646" y="376071"/>
                    <a:pt x="115251" y="376071"/>
                  </a:cubicBezTo>
                  <a:cubicBezTo>
                    <a:pt x="122412" y="376071"/>
                    <a:pt x="129275" y="374656"/>
                    <a:pt x="135541" y="372050"/>
                  </a:cubicBezTo>
                  <a:cubicBezTo>
                    <a:pt x="175076" y="408542"/>
                    <a:pt x="220878" y="439002"/>
                    <a:pt x="272424" y="463132"/>
                  </a:cubicBezTo>
                  <a:cubicBezTo>
                    <a:pt x="302784" y="477282"/>
                    <a:pt x="335159" y="489272"/>
                    <a:pt x="369399" y="498954"/>
                  </a:cubicBezTo>
                  <a:cubicBezTo>
                    <a:pt x="371935" y="513923"/>
                    <a:pt x="380812" y="526658"/>
                    <a:pt x="393120" y="534552"/>
                  </a:cubicBezTo>
                  <a:cubicBezTo>
                    <a:pt x="392374" y="554064"/>
                    <a:pt x="391255" y="574172"/>
                    <a:pt x="389614" y="594727"/>
                  </a:cubicBezTo>
                  <a:cubicBezTo>
                    <a:pt x="362536" y="602547"/>
                    <a:pt x="333966" y="606792"/>
                    <a:pt x="304351" y="606792"/>
                  </a:cubicBezTo>
                  <a:cubicBezTo>
                    <a:pt x="155458" y="606792"/>
                    <a:pt x="31554" y="500071"/>
                    <a:pt x="5222" y="359017"/>
                  </a:cubicBezTo>
                  <a:cubicBezTo>
                    <a:pt x="24691" y="358198"/>
                    <a:pt x="47294" y="356708"/>
                    <a:pt x="72433" y="354027"/>
                  </a:cubicBezTo>
                  <a:close/>
                  <a:moveTo>
                    <a:pt x="359474" y="280850"/>
                  </a:moveTo>
                  <a:cubicBezTo>
                    <a:pt x="364919" y="284872"/>
                    <a:pt x="371184" y="287926"/>
                    <a:pt x="377897" y="289639"/>
                  </a:cubicBezTo>
                  <a:cubicBezTo>
                    <a:pt x="385728" y="336040"/>
                    <a:pt x="391397" y="388102"/>
                    <a:pt x="393261" y="445676"/>
                  </a:cubicBezTo>
                  <a:cubicBezTo>
                    <a:pt x="388562" y="448655"/>
                    <a:pt x="384311" y="452379"/>
                    <a:pt x="380731" y="456699"/>
                  </a:cubicBezTo>
                  <a:cubicBezTo>
                    <a:pt x="295182" y="432493"/>
                    <a:pt x="223282" y="393465"/>
                    <a:pt x="165405" y="339764"/>
                  </a:cubicBezTo>
                  <a:cubicBezTo>
                    <a:pt x="165405" y="339690"/>
                    <a:pt x="165405" y="339690"/>
                    <a:pt x="165405" y="339690"/>
                  </a:cubicBezTo>
                  <a:cubicBezTo>
                    <a:pt x="171372" y="338498"/>
                    <a:pt x="177413" y="337307"/>
                    <a:pt x="183454" y="335966"/>
                  </a:cubicBezTo>
                  <a:cubicBezTo>
                    <a:pt x="244539" y="322708"/>
                    <a:pt x="303461" y="304237"/>
                    <a:pt x="359474" y="280850"/>
                  </a:cubicBezTo>
                  <a:close/>
                  <a:moveTo>
                    <a:pt x="16111" y="205063"/>
                  </a:moveTo>
                  <a:cubicBezTo>
                    <a:pt x="29089" y="234189"/>
                    <a:pt x="46393" y="265773"/>
                    <a:pt x="69366" y="297581"/>
                  </a:cubicBezTo>
                  <a:cubicBezTo>
                    <a:pt x="67128" y="301529"/>
                    <a:pt x="65413" y="305850"/>
                    <a:pt x="64219" y="310319"/>
                  </a:cubicBezTo>
                  <a:cubicBezTo>
                    <a:pt x="40202" y="312852"/>
                    <a:pt x="18647" y="314193"/>
                    <a:pt x="224" y="314863"/>
                  </a:cubicBezTo>
                  <a:cubicBezTo>
                    <a:pt x="74" y="310915"/>
                    <a:pt x="0" y="306893"/>
                    <a:pt x="0" y="302870"/>
                  </a:cubicBezTo>
                  <a:cubicBezTo>
                    <a:pt x="0" y="268679"/>
                    <a:pt x="5668" y="235753"/>
                    <a:pt x="16111" y="205063"/>
                  </a:cubicBezTo>
                  <a:close/>
                  <a:moveTo>
                    <a:pt x="571702" y="157643"/>
                  </a:moveTo>
                  <a:cubicBezTo>
                    <a:pt x="595272" y="200775"/>
                    <a:pt x="608697" y="250312"/>
                    <a:pt x="608697" y="302904"/>
                  </a:cubicBezTo>
                  <a:cubicBezTo>
                    <a:pt x="608697" y="370842"/>
                    <a:pt x="586396" y="433639"/>
                    <a:pt x="548655" y="484220"/>
                  </a:cubicBezTo>
                  <a:cubicBezTo>
                    <a:pt x="522251" y="482581"/>
                    <a:pt x="496742" y="479900"/>
                    <a:pt x="472128" y="476249"/>
                  </a:cubicBezTo>
                  <a:cubicBezTo>
                    <a:pt x="467429" y="459116"/>
                    <a:pt x="454302" y="445484"/>
                    <a:pt x="437520" y="440120"/>
                  </a:cubicBezTo>
                  <a:cubicBezTo>
                    <a:pt x="436476" y="411590"/>
                    <a:pt x="434611" y="383431"/>
                    <a:pt x="431702" y="355794"/>
                  </a:cubicBezTo>
                  <a:cubicBezTo>
                    <a:pt x="429092" y="330541"/>
                    <a:pt x="425661" y="305735"/>
                    <a:pt x="421558" y="281301"/>
                  </a:cubicBezTo>
                  <a:cubicBezTo>
                    <a:pt x="434163" y="272139"/>
                    <a:pt x="442666" y="257613"/>
                    <a:pt x="443412" y="241001"/>
                  </a:cubicBezTo>
                  <a:cubicBezTo>
                    <a:pt x="488687" y="216716"/>
                    <a:pt x="531500" y="188856"/>
                    <a:pt x="571702" y="157643"/>
                  </a:cubicBezTo>
                  <a:close/>
                  <a:moveTo>
                    <a:pt x="278458" y="71"/>
                  </a:moveTo>
                  <a:cubicBezTo>
                    <a:pt x="296062" y="30390"/>
                    <a:pt x="318813" y="75758"/>
                    <a:pt x="339401" y="135726"/>
                  </a:cubicBezTo>
                  <a:cubicBezTo>
                    <a:pt x="345741" y="154200"/>
                    <a:pt x="352082" y="174761"/>
                    <a:pt x="358049" y="197407"/>
                  </a:cubicBezTo>
                  <a:cubicBezTo>
                    <a:pt x="345891" y="207017"/>
                    <a:pt x="338058" y="221916"/>
                    <a:pt x="338058" y="238603"/>
                  </a:cubicBezTo>
                  <a:cubicBezTo>
                    <a:pt x="338058" y="239646"/>
                    <a:pt x="338133" y="240689"/>
                    <a:pt x="338208" y="241657"/>
                  </a:cubicBezTo>
                  <a:cubicBezTo>
                    <a:pt x="279129" y="266091"/>
                    <a:pt x="223409" y="282033"/>
                    <a:pt x="175594" y="292462"/>
                  </a:cubicBezTo>
                  <a:cubicBezTo>
                    <a:pt x="170373" y="293654"/>
                    <a:pt x="165226" y="294697"/>
                    <a:pt x="160079" y="295740"/>
                  </a:cubicBezTo>
                  <a:cubicBezTo>
                    <a:pt x="150755" y="280767"/>
                    <a:pt x="134195" y="270784"/>
                    <a:pt x="115249" y="270784"/>
                  </a:cubicBezTo>
                  <a:cubicBezTo>
                    <a:pt x="111818" y="270784"/>
                    <a:pt x="108461" y="271157"/>
                    <a:pt x="105253" y="271753"/>
                  </a:cubicBezTo>
                  <a:cubicBezTo>
                    <a:pt x="73775" y="228323"/>
                    <a:pt x="54083" y="184892"/>
                    <a:pt x="41775" y="149135"/>
                  </a:cubicBezTo>
                  <a:cubicBezTo>
                    <a:pt x="90559" y="66297"/>
                    <a:pt x="177459" y="8564"/>
                    <a:pt x="278458" y="71"/>
                  </a:cubicBezTo>
                  <a:close/>
                  <a:moveTo>
                    <a:pt x="329046" y="0"/>
                  </a:moveTo>
                  <a:cubicBezTo>
                    <a:pt x="418327" y="7151"/>
                    <a:pt x="496719" y="52737"/>
                    <a:pt x="547587" y="120297"/>
                  </a:cubicBezTo>
                  <a:cubicBezTo>
                    <a:pt x="507534" y="151581"/>
                    <a:pt x="466660" y="177801"/>
                    <a:pt x="426308" y="199700"/>
                  </a:cubicBezTo>
                  <a:cubicBezTo>
                    <a:pt x="419297" y="193369"/>
                    <a:pt x="410645" y="188825"/>
                    <a:pt x="401098" y="186963"/>
                  </a:cubicBezTo>
                  <a:cubicBezTo>
                    <a:pt x="394907" y="163723"/>
                    <a:pt x="387970" y="141079"/>
                    <a:pt x="380362" y="118882"/>
                  </a:cubicBezTo>
                  <a:cubicBezTo>
                    <a:pt x="363356" y="69869"/>
                    <a:pt x="345157" y="30242"/>
                    <a:pt x="3290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9" name="矩形 218"/>
          <p:cNvSpPr/>
          <p:nvPr/>
        </p:nvSpPr>
        <p:spPr>
          <a:xfrm>
            <a:off x="1047115" y="2025015"/>
            <a:ext cx="5445125" cy="14046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混合精度运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算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在推理过程中同时使用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float32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两种数据类型，运算时使用低精度数据类型以降低内存占用和提高计算性能，使用高精度保证数据精度，避免因为低精度范围小带来问题。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1040130" y="4194175"/>
            <a:ext cx="5128260" cy="15976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利用宏定义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由于目前仅使用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Arm CPU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定义的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数据类型，在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x86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上并不支持，可以通过定义宏的方式来引入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的加速运算，以确保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x86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上运行时不会出现报错问题。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  <a:endParaRPr kumimoji="0" lang="zh-CN" altLang="en-US" sz="36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911634"/>
            <a:ext cx="641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概述</a:t>
            </a:r>
            <a:endParaRPr lang="zh-CN" altLang="en-US" sz="2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2912175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OUTLINE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ea typeface="思源宋体 CN Heavy" panose="020209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5938" y="3753089"/>
            <a:ext cx="3951025" cy="189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是一个跨平台、支持多种编程语言的开源计算机视觉库，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是其中的一个模块，专门用于深度学习任务。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是一种使用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个字节来存储的浮点数，在深度学习中具有重要的作用。为了拓展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模块的功能，我们尝试将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引入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，使其能够支持更多种数据类型的运算。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553154" y="141079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97239" y="453238"/>
            <a:ext cx="3278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  <a:endParaRPr lang="zh-CN" altLang="en-US" sz="60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28601" y="2103845"/>
            <a:ext cx="2871213" cy="830997"/>
            <a:chOff x="6381926" y="2513807"/>
            <a:chExt cx="2871213" cy="830997"/>
          </a:xfrm>
        </p:grpSpPr>
        <p:sp>
          <p:nvSpPr>
            <p:cNvPr id="4" name="文本框 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壹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73001" y="2652872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背景介绍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397239" y="3164793"/>
            <a:ext cx="3186430" cy="830997"/>
            <a:chOff x="6381926" y="2513807"/>
            <a:chExt cx="3186430" cy="830997"/>
          </a:xfrm>
        </p:grpSpPr>
        <p:sp>
          <p:nvSpPr>
            <p:cNvPr id="16" name="文本框 15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贰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226476" y="2652872"/>
              <a:ext cx="234188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目标</a:t>
              </a:r>
              <a:r>
                <a:rPr lang="en-US" altLang="zh-CN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 &amp; </a:t>
              </a:r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计划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76299" y="4225741"/>
            <a:ext cx="3140075" cy="830997"/>
            <a:chOff x="6381926" y="2513807"/>
            <a:chExt cx="3140075" cy="830997"/>
          </a:xfrm>
        </p:grpSpPr>
        <p:sp>
          <p:nvSpPr>
            <p:cNvPr id="20" name="文本框 19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叁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25841" y="2652872"/>
              <a:ext cx="229616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风险和挑战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397239" y="5286688"/>
            <a:ext cx="2824858" cy="830997"/>
            <a:chOff x="6381926" y="2513807"/>
            <a:chExt cx="2824858" cy="830997"/>
          </a:xfrm>
        </p:grpSpPr>
        <p:sp>
          <p:nvSpPr>
            <p:cNvPr id="24" name="文本框 2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肆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226646" y="265350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总结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5" name="图形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4034546" y="4649554"/>
              <a:ext cx="4122909" cy="36933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b="1" spc="600" dirty="0">
                  <a:solidFill>
                    <a:srgbClr val="8B756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4456589" y="39054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背景介绍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0" name="图形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5937" y="1808163"/>
            <a:ext cx="11160126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支持多种操作系统，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包括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Windows, Linux, macOS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Android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，可以在不同平台上开发和运行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提供了丰富的计算机视觉工具和函数，包括图像处理、特征检测和提取、对象跟踪、物体识别等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支持多种编程语言，提供了包括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C/C++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Python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Java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和其他编程语言的接口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在计算机视觉、图像处理、机器学习、自动驾驶等领域都有广泛的应用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 DNN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5937" y="1808163"/>
            <a:ext cx="11160126" cy="2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DNN模块提供了对深度学习模型的加载、推理等功能，支持TensorFlow、Caffe、Torch等多种深度学习框架</a:t>
            </a:r>
            <a:endParaRPr lang="zh-CN" altLang="en-US" sz="18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模块提供了内建的CPU和GPU加速且无需依赖第三方库，方便用户在已经使用OpenCV的项目上轻松地添加神经网络推理能力</a:t>
            </a:r>
            <a:endParaRPr lang="zh-CN" altLang="en-US" sz="18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515620" y="1808480"/>
            <a:ext cx="11676380" cy="2938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（半精度浮点数）是一种使用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位的浮点数数据类型，格式为：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 bit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 bit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Exponent width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5 bits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Significand precision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11bits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数据范围为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[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-65504.0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, -1.0*2^(-14)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]</a:t>
            </a:r>
            <a:r>
              <a:rPr lang="en-US" altLang="zh-CN" sz="20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∪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[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1.0*2^(-14), 65504.0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]</a:t>
            </a:r>
            <a:endParaRPr lang="zh-CN" altLang="en-US" sz="2000" b="1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2" name="图片 1" descr="Float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15" y="2049145"/>
            <a:ext cx="2959100" cy="1687830"/>
          </a:xfrm>
          <a:prstGeom prst="rect">
            <a:avLst/>
          </a:prstGeom>
        </p:spPr>
      </p:pic>
      <p:pic>
        <p:nvPicPr>
          <p:cNvPr id="3" name="图片 2" descr="fp16 and fp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5005070"/>
            <a:ext cx="85153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优势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内存效率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R="0" lvl="2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数据类型仅占用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个字节，因此在存储数据时所使用的空间为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float32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1/2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计算速度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3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在支持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运算的硬件上，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的运算可以比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float32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更快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90" name="矩形: 圆角 189"/>
          <p:cNvSpPr/>
          <p:nvPr>
            <p:custDataLst>
              <p:tags r:id="rId4"/>
            </p:custDataLst>
          </p:nvPr>
        </p:nvSpPr>
        <p:spPr>
          <a:xfrm>
            <a:off x="0" y="5055235"/>
            <a:ext cx="11835130" cy="1543685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文本框 190"/>
          <p:cNvSpPr txBox="1"/>
          <p:nvPr>
            <p:custDataLst>
              <p:tags r:id="rId5"/>
            </p:custDataLst>
          </p:nvPr>
        </p:nvSpPr>
        <p:spPr>
          <a:xfrm>
            <a:off x="421640" y="5458460"/>
            <a:ext cx="109645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浮点数运算在深度学习中占用大量资源，使用半精度浮点数可以减少内存带宽和计算需求，从而提高模型的计算性能，缩短训练时间；一些硬件加速器（如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Tensor Cores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）针对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进行了优化，可以在支持这些硬件的系统上提供更快地深度学习推理性能。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4169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目前支持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CPU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GPU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NVIDIA GPU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GeForce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Quadro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Tesla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系列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 Volta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架构引入了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Tensor Cores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专门用于深度学习任务，可以执行混合精度运算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AMD CPU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架构的一些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CPU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NEON SIMD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指令集，可以执行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 Cortex-A76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ARM Cortex-A77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等一些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处理器支持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commondata" val="eyJoZGlkIjoiZWJjNTkwYzQ4NGZlYWRjZGFiOTljOGFlNDAwOGExZTE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2023</Words>
  <Application>WPS 演示</Application>
  <PresentationFormat>宽屏</PresentationFormat>
  <Paragraphs>173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5" baseType="lpstr">
      <vt:lpstr>Arial</vt:lpstr>
      <vt:lpstr>宋体</vt:lpstr>
      <vt:lpstr>Wingdings</vt:lpstr>
      <vt:lpstr>思源宋体 CN Heavy</vt:lpstr>
      <vt:lpstr>思源黑体 CN Light</vt:lpstr>
      <vt:lpstr>Open Sans</vt:lpstr>
      <vt:lpstr>Segoe Print</vt:lpstr>
      <vt:lpstr>思源宋体 CN</vt:lpstr>
      <vt:lpstr>等线</vt:lpstr>
      <vt:lpstr>思源黑体 CN Regular</vt:lpstr>
      <vt:lpstr>思源黑体 CN Bold</vt:lpstr>
      <vt:lpstr>黑体</vt:lpstr>
      <vt:lpstr>Akrobat Black</vt:lpstr>
      <vt:lpstr>微软雅黑</vt:lpstr>
      <vt:lpstr>Arial Unicode MS</vt:lpstr>
      <vt:lpstr>Calibri</vt:lpstr>
      <vt:lpstr>已停用母版样式</vt:lpstr>
      <vt:lpstr>1_已停用母版样式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Key</cp:lastModifiedBy>
  <cp:revision>253</cp:revision>
  <dcterms:created xsi:type="dcterms:W3CDTF">2019-12-18T02:50:00Z</dcterms:created>
  <dcterms:modified xsi:type="dcterms:W3CDTF">2023-10-26T03:41:21Z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A7DBBDCCD0354EC3BC54D1F9844AA4C1_12</vt:lpwstr>
  </property>
  <property fmtid="{D5CDD505-2E9C-101B-9397-08002B2CF9AE}" pid="3" name="KSOProductBuildVer">
    <vt:lpwstr>2052-12.1.0.15712</vt:lpwstr>
  </property>
</Properties>
</file>